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74" r:id="rId3"/>
    <p:sldId id="277" r:id="rId4"/>
    <p:sldId id="278" r:id="rId5"/>
    <p:sldId id="319" r:id="rId6"/>
    <p:sldId id="320" r:id="rId7"/>
    <p:sldId id="321" r:id="rId8"/>
    <p:sldId id="322" r:id="rId9"/>
    <p:sldId id="323" r:id="rId10"/>
    <p:sldId id="324" r:id="rId11"/>
    <p:sldId id="328" r:id="rId12"/>
    <p:sldId id="326" r:id="rId13"/>
    <p:sldId id="327" r:id="rId14"/>
    <p:sldId id="325" r:id="rId15"/>
    <p:sldId id="329" r:id="rId16"/>
    <p:sldId id="330" r:id="rId17"/>
    <p:sldId id="343" r:id="rId18"/>
    <p:sldId id="344" r:id="rId19"/>
    <p:sldId id="345" r:id="rId20"/>
    <p:sldId id="346" r:id="rId21"/>
    <p:sldId id="318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8589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09" autoAdjust="0"/>
    <p:restoredTop sz="94660"/>
  </p:normalViewPr>
  <p:slideViewPr>
    <p:cSldViewPr>
      <p:cViewPr varScale="1">
        <p:scale>
          <a:sx n="91" d="100"/>
          <a:sy n="91" d="100"/>
        </p:scale>
        <p:origin x="-121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296A9-17B4-4509-B69D-C21AB218F7D8}" type="datetimeFigureOut">
              <a:rPr lang="en-US" smtClean="0"/>
              <a:pPr/>
              <a:t>7/13/2010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7E1679-1827-458B-A3A7-D73067FDC6A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E1679-1827-458B-A3A7-D73067FDC6A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038C3-8BE3-4F59-A600-0C04C9B53E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7C6E2-56EB-454E-9041-AB386FB86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082E0-043A-41DA-9BAA-D7015A556F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2D084-D58C-4120-A2E1-15BF69449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1FA25-81FC-4921-BF61-B439B6667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89A7B-CB23-457F-B1C2-6D064A0D3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D4B1C-656C-4094-8C0B-BEC719FBB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93115-1F12-478D-8D4C-FFE6CE49A9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A683D-7D2A-40F2-9BBE-84439C6F7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4805E-7C2A-4D5C-9BD8-40C02ABB1E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12D7F-EA51-47B3-A9D6-406434C4E3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PPT_Page_Header_yellow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210578F-4097-4FF1-92AC-C4153D5B0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en-US" sz="3200">
              <a:solidFill>
                <a:srgbClr val="8485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84858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84858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84858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84858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84858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84858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84858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84858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84858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questk12.com/productinfo/marketingkits/CG_Icons.s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questk12.com/productinfo/marketingkits/CG_Icons.s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questk12.com/productinfo/marketingkits/CG_Icons.shtm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questk12.com/productinfo/marketingkits/CG_Icons.s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questk12.com/productinfo/marketingkits/CG_Icons.shtm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questk12.com/productinfo/marketingkits/CG_Icons.s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questk12.com/productinfo/marketingkits/CG_Icons.s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3.gif"/><Relationship Id="rId4" Type="http://schemas.openxmlformats.org/officeDocument/2006/relationships/hyperlink" Target="http://www.proquestk12.com/productinfo/marketingkits/CG_Icons.s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PROQUEST_PPT_MAIN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0" y="304800"/>
            <a:ext cx="9144000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sz="5400" b="1" dirty="0" smtClean="0">
                <a:solidFill>
                  <a:schemeClr val="bg1"/>
                </a:solidFill>
              </a:rPr>
              <a:t>CultureGrams</a:t>
            </a:r>
            <a:r>
              <a:rPr lang="en-US" sz="6000" b="1" dirty="0">
                <a:solidFill>
                  <a:schemeClr val="bg1"/>
                </a:solidFill>
              </a:rPr>
              <a:t/>
            </a:r>
            <a:br>
              <a:rPr lang="en-US" sz="6000" b="1" dirty="0">
                <a:solidFill>
                  <a:schemeClr val="bg1"/>
                </a:solidFill>
              </a:rPr>
            </a:br>
            <a:r>
              <a:rPr lang="en-US" sz="2700" kern="2000" spc="140" dirty="0" smtClean="0">
                <a:solidFill>
                  <a:schemeClr val="bg1"/>
                </a:solidFill>
              </a:rPr>
              <a:t>Concise, reliable, up-to-date country reports</a:t>
            </a:r>
            <a:br>
              <a:rPr lang="en-US" sz="2700" kern="2000" spc="140" dirty="0" smtClean="0">
                <a:solidFill>
                  <a:schemeClr val="bg1"/>
                </a:solidFill>
              </a:rPr>
            </a:br>
            <a:r>
              <a:rPr lang="en-US" sz="2700" kern="2000" spc="140" dirty="0" smtClean="0">
                <a:solidFill>
                  <a:schemeClr val="bg1"/>
                </a:solidFill>
              </a:rPr>
              <a:t>delivering the world… </a:t>
            </a:r>
            <a:r>
              <a:rPr lang="en-US" sz="2700" i="1" kern="2000" spc="140" dirty="0" smtClean="0">
                <a:solidFill>
                  <a:schemeClr val="bg1"/>
                </a:solidFill>
              </a:rPr>
              <a:t>to you</a:t>
            </a:r>
            <a:r>
              <a:rPr lang="en-US" sz="2700" kern="2000" spc="140" dirty="0" smtClean="0">
                <a:solidFill>
                  <a:schemeClr val="bg1"/>
                </a:solidFill>
              </a:rPr>
              <a:t/>
            </a:r>
            <a:br>
              <a:rPr lang="en-US" sz="2700" kern="2000" spc="140" dirty="0" smtClean="0">
                <a:solidFill>
                  <a:schemeClr val="bg1"/>
                </a:solidFill>
              </a:rPr>
            </a:br>
            <a:r>
              <a:rPr lang="en-US" sz="2700" kern="2000" spc="140" dirty="0" smtClean="0">
                <a:solidFill>
                  <a:schemeClr val="bg1"/>
                </a:solidFill>
              </a:rPr>
              <a:t/>
            </a:r>
            <a:br>
              <a:rPr lang="en-US" sz="2700" kern="2000" spc="140" dirty="0" smtClean="0">
                <a:solidFill>
                  <a:schemeClr val="bg1"/>
                </a:solidFill>
              </a:rPr>
            </a:br>
            <a:r>
              <a:rPr lang="en-US" b="1" kern="1600" spc="100" dirty="0" smtClean="0">
                <a:solidFill>
                  <a:schemeClr val="bg1"/>
                </a:solidFill>
              </a:rPr>
              <a:t>2009</a:t>
            </a:r>
            <a:endParaRPr lang="en-US" b="1" kern="1600" spc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PPT_Page_Header_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Multi-Dimensional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410200" y="12192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Multimedia Features: See the World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5410200" y="2209800"/>
            <a:ext cx="3429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i="1" dirty="0" smtClean="0">
                <a:solidFill>
                  <a:srgbClr val="848589"/>
                </a:solidFill>
              </a:rPr>
              <a:t>Detail</a:t>
            </a:r>
            <a:r>
              <a:rPr lang="en-US" sz="2800" dirty="0" smtClean="0">
                <a:solidFill>
                  <a:srgbClr val="848589"/>
                </a:solidFill>
              </a:rPr>
              <a:t> and </a:t>
            </a:r>
            <a:r>
              <a:rPr lang="en-US" sz="2800" i="1" dirty="0" smtClean="0">
                <a:solidFill>
                  <a:srgbClr val="848589"/>
                </a:solidFill>
              </a:rPr>
              <a:t>outline</a:t>
            </a:r>
            <a:r>
              <a:rPr lang="en-US" sz="2800" dirty="0" smtClean="0">
                <a:solidFill>
                  <a:srgbClr val="848589"/>
                </a:solidFill>
              </a:rPr>
              <a:t> versions of </a:t>
            </a:r>
            <a:r>
              <a:rPr lang="en-US" sz="2800" b="1" dirty="0" smtClean="0">
                <a:solidFill>
                  <a:srgbClr val="848589"/>
                </a:solidFill>
              </a:rPr>
              <a:t>flags and maps</a:t>
            </a:r>
            <a:r>
              <a:rPr lang="en-US" sz="2800" dirty="0" smtClean="0">
                <a:solidFill>
                  <a:srgbClr val="848589"/>
                </a:solidFill>
              </a:rPr>
              <a:t> are available for every country, state, and province. </a:t>
            </a:r>
            <a:endParaRPr lang="en-US" sz="2800" b="1" dirty="0">
              <a:solidFill>
                <a:srgbClr val="848589"/>
              </a:solidFill>
            </a:endParaRPr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" y="1247775"/>
            <a:ext cx="3980743" cy="4924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52600" y="3657600"/>
            <a:ext cx="3708400" cy="31064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proquestk12.com/picons/db-cgram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Multi-Dimensional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410200" y="12192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Multimedia Features: See the World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5410200" y="2209800"/>
            <a:ext cx="3429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Plus, our ever-growing </a:t>
            </a:r>
            <a:r>
              <a:rPr lang="en-US" sz="2800" b="1" dirty="0" smtClean="0">
                <a:solidFill>
                  <a:srgbClr val="848589"/>
                </a:solidFill>
              </a:rPr>
              <a:t>photo gallery </a:t>
            </a:r>
            <a:r>
              <a:rPr lang="en-US" sz="2800" dirty="0" smtClean="0">
                <a:solidFill>
                  <a:srgbClr val="848589"/>
                </a:solidFill>
              </a:rPr>
              <a:t>is home to thousands of fascinating cultural images.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New images added often!</a:t>
            </a:r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371600"/>
            <a:ext cx="5036933" cy="548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PPT_Page_Header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Multi-Dimensional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410200" y="12192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Multimedia Features: See the World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15" name="Rectangle 6"/>
          <p:cNvSpPr txBox="1">
            <a:spLocks noChangeArrowheads="1"/>
          </p:cNvSpPr>
          <p:nvPr/>
        </p:nvSpPr>
        <p:spPr bwMode="auto">
          <a:xfrm>
            <a:off x="5410200" y="2209800"/>
            <a:ext cx="3429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All video and slideshow content can be </a:t>
            </a:r>
            <a:r>
              <a:rPr lang="en-US" sz="2800" b="1" dirty="0" smtClean="0">
                <a:solidFill>
                  <a:srgbClr val="848589"/>
                </a:solidFill>
              </a:rPr>
              <a:t>streamed or downloaded</a:t>
            </a:r>
            <a:r>
              <a:rPr lang="en-US" sz="2800" dirty="0" smtClean="0">
                <a:solidFill>
                  <a:srgbClr val="848589"/>
                </a:solidFill>
              </a:rPr>
              <a:t>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Easily downloaded into student presentations. </a:t>
            </a: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371600"/>
            <a:ext cx="4947256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 descr="PPT_Page_Header_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Tools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486400" y="12192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Timely Tools for Understanding the World 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5486400" y="2590800"/>
            <a:ext cx="3429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We make it easy to </a:t>
            </a:r>
            <a:r>
              <a:rPr lang="en-US" sz="2800" b="1" dirty="0" smtClean="0">
                <a:solidFill>
                  <a:srgbClr val="848589"/>
                </a:solidFill>
              </a:rPr>
              <a:t>visualize data </a:t>
            </a:r>
            <a:r>
              <a:rPr lang="en-US" sz="2800" dirty="0" smtClean="0">
                <a:solidFill>
                  <a:srgbClr val="848589"/>
                </a:solidFill>
              </a:rPr>
              <a:t>about daily life.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Helps explain our ever-changing world.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Excel (CSV) data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export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available.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368955"/>
            <a:ext cx="5105400" cy="38126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6800" y="4343400"/>
            <a:ext cx="4334173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proquestk12.com/picons/db-cgram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Tools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257800" y="1143000"/>
            <a:ext cx="396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Timely Tools for Understanding the World 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/>
        </p:nvSpPr>
        <p:spPr bwMode="auto">
          <a:xfrm>
            <a:off x="5181600" y="2514600"/>
            <a:ext cx="3657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rgbClr val="848589"/>
                </a:solidFill>
              </a:rPr>
              <a:t>1. Choose </a:t>
            </a:r>
            <a:r>
              <a:rPr lang="en-US" sz="2800" b="1" dirty="0" smtClean="0">
                <a:solidFill>
                  <a:srgbClr val="848589"/>
                </a:solidFill>
              </a:rPr>
              <a:t>countries or regions </a:t>
            </a:r>
            <a:r>
              <a:rPr lang="en-US" sz="2800" dirty="0" smtClean="0">
                <a:solidFill>
                  <a:srgbClr val="848589"/>
                </a:solidFill>
              </a:rPr>
              <a:t>to compare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rgbClr val="848589"/>
                </a:solidFill>
              </a:rPr>
              <a:t>2. Choose </a:t>
            </a:r>
            <a:r>
              <a:rPr lang="en-US" sz="2800" b="1" dirty="0" smtClean="0">
                <a:solidFill>
                  <a:srgbClr val="848589"/>
                </a:solidFill>
              </a:rPr>
              <a:t>data sets </a:t>
            </a:r>
            <a:r>
              <a:rPr lang="en-US" sz="2800" dirty="0" smtClean="0">
                <a:solidFill>
                  <a:srgbClr val="848589"/>
                </a:solidFill>
              </a:rPr>
              <a:t>(infant mortality, female literacy, etc.)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rgbClr val="848589"/>
                </a:solidFill>
              </a:rPr>
              <a:t>3. Graph/table appears.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399" y="1219200"/>
            <a:ext cx="3927021" cy="2971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625" y="2819400"/>
            <a:ext cx="3983375" cy="388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5" descr="PPT_Page_Header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Tools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105400" y="1143000"/>
            <a:ext cx="403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Timely Tools for Understanding the World 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5105400" y="2514600"/>
            <a:ext cx="3657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Instantly access </a:t>
            </a:r>
            <a:r>
              <a:rPr lang="en-US" sz="2800" b="1" dirty="0" smtClean="0">
                <a:solidFill>
                  <a:srgbClr val="848589"/>
                </a:solidFill>
              </a:rPr>
              <a:t>50+ top-ten extremes </a:t>
            </a:r>
            <a:r>
              <a:rPr lang="en-US" sz="2800" dirty="0" smtClean="0">
                <a:solidFill>
                  <a:srgbClr val="848589"/>
                </a:solidFill>
              </a:rPr>
              <a:t>charts.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Countries with the highest oil consumption, most cell phones, highest military 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spending…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799" y="1279877"/>
            <a:ext cx="4495801" cy="55781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PPT_Page_Header_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Tools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410200" y="1143000"/>
            <a:ext cx="3733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Timely Tools for Understanding the World 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5334000" y="2514600"/>
            <a:ext cx="3657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Easy to compare distances and currencies.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Check the time in country capitals.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Create custom comparative tables and graphs.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Timely, accurate!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19200"/>
            <a:ext cx="3762375" cy="1685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425" y="2667000"/>
            <a:ext cx="4600575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4114800"/>
            <a:ext cx="4514273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proquestk12.com/picons/db-cgram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Global Access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410200" y="1219200"/>
            <a:ext cx="3733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From Home or School: 1 Click Away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5334000" y="2209800"/>
            <a:ext cx="3657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Accessible by staff and students both at home and school, 24 hours a day, 7 days a week.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Perfect fit in libraries and classrooms in elementary, 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MS and HS. 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382695"/>
            <a:ext cx="4953000" cy="40275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5" descr="PPT_Page_Header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Global Access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486400" y="1219200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From Home or School: 1 Click Away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5486400" y="2209800"/>
            <a:ext cx="3505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Teachers can create standards-aligned lesson plans.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Great for students with differing learning styles.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Print (PDF)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&amp; Visual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Media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" y="1219200"/>
            <a:ext cx="3805238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3276600"/>
            <a:ext cx="3837633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PPT_Page_Header_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Global Access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486400" y="1219200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From Home or School: 1 Click Away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5486400" y="2209800"/>
            <a:ext cx="3505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The World Edition caters to students in grades seven and up.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Kids, States, and Provinces editions are perfect for younger or second-language learners.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95400"/>
            <a:ext cx="3870325" cy="30936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125953"/>
            <a:ext cx="4413250" cy="37320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chemeClr val="bg1"/>
                </a:solidFill>
              </a:rPr>
              <a:t>Welcome to </a:t>
            </a:r>
            <a:r>
              <a:rPr lang="en-US" sz="3200" dirty="0" smtClean="0">
                <a:solidFill>
                  <a:schemeClr val="bg1"/>
                </a:solidFill>
              </a:rPr>
              <a:t>CultureGrams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076" name="Rectangle 6"/>
          <p:cNvSpPr txBox="1">
            <a:spLocks noChangeArrowheads="1"/>
          </p:cNvSpPr>
          <p:nvPr/>
        </p:nvSpPr>
        <p:spPr bwMode="auto">
          <a:xfrm>
            <a:off x="5410200" y="22860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 smtClean="0">
                <a:solidFill>
                  <a:srgbClr val="848589"/>
                </a:solidFill>
              </a:rPr>
              <a:t>CultureGrams </a:t>
            </a:r>
            <a:r>
              <a:rPr lang="en-US" sz="2800" dirty="0" smtClean="0">
                <a:solidFill>
                  <a:srgbClr val="848589"/>
                </a:solidFill>
              </a:rPr>
              <a:t>gives you access to exclusive, standards-aligned </a:t>
            </a:r>
            <a:r>
              <a:rPr lang="en-US" sz="2800" b="1" dirty="0" smtClean="0">
                <a:solidFill>
                  <a:srgbClr val="848589"/>
                </a:solidFill>
              </a:rPr>
              <a:t>cultural reports </a:t>
            </a:r>
            <a:r>
              <a:rPr lang="en-US" sz="2800" dirty="0" smtClean="0">
                <a:solidFill>
                  <a:srgbClr val="848589"/>
                </a:solidFill>
              </a:rPr>
              <a:t>that you won't find in any other 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resource.</a:t>
            </a:r>
            <a:endParaRPr lang="en-US" sz="2800" dirty="0">
              <a:solidFill>
                <a:srgbClr val="848589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486400" y="1219200"/>
            <a:ext cx="3733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>
                <a:latin typeface="+mj-lt"/>
              </a:rPr>
              <a:t>What is </a:t>
            </a:r>
            <a:r>
              <a:rPr lang="en-US" sz="2800" dirty="0" smtClean="0">
                <a:latin typeface="+mj-lt"/>
              </a:rPr>
              <a:t>CultureGrams?</a:t>
            </a:r>
            <a:endParaRPr lang="en-US" sz="28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sz="2800" dirty="0">
              <a:latin typeface="Verdana" pitchFamily="34" charset="0"/>
            </a:endParaRPr>
          </a:p>
        </p:txBody>
      </p:sp>
      <p:pic>
        <p:nvPicPr>
          <p:cNvPr id="55298" name="Picture 2" descr="http://www.proquestk12.com/picons/db-cgram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304800" y="5486400"/>
            <a:ext cx="4953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000" b="1" dirty="0" smtClean="0">
                <a:solidFill>
                  <a:srgbClr val="FF0000"/>
                </a:solidFill>
              </a:rPr>
              <a:t>200+ countries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000" b="1" dirty="0" smtClean="0">
                <a:solidFill>
                  <a:srgbClr val="FF0000"/>
                </a:solidFill>
              </a:rPr>
              <a:t>50 U.S. States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000" b="1" dirty="0" smtClean="0">
                <a:solidFill>
                  <a:srgbClr val="FF0000"/>
                </a:solidFill>
              </a:rPr>
              <a:t>13 Canadian Provinces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382695"/>
            <a:ext cx="4953000" cy="40275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proquestk12.com/picons/db-cgram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</a:t>
            </a:r>
            <a:r>
              <a:rPr lang="en-US" sz="3200" dirty="0" err="1" smtClean="0">
                <a:solidFill>
                  <a:schemeClr val="bg1"/>
                </a:solidFill>
              </a:rPr>
              <a:t>eNewsletters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0" y="1219200"/>
            <a:ext cx="3810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Email Newsletters: Support &amp; Lessons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5181600" y="2209800"/>
            <a:ext cx="3810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Stay up-to-date with: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Culture Matters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History Happenings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Sign up, read back issues, get lessons,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content updates @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www.proquestk12.com/</a:t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news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13" y="1219200"/>
            <a:ext cx="3710987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0325" y="3249577"/>
            <a:ext cx="3775075" cy="36084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PROQUEST_PPT_MAIN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0" y="304800"/>
            <a:ext cx="91440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 dirty="0" smtClean="0">
                <a:solidFill>
                  <a:schemeClr val="bg1"/>
                </a:solidFill>
              </a:rPr>
              <a:t>CultureGrams</a:t>
            </a:r>
            <a:r>
              <a:rPr lang="en-US" sz="6000" b="1" dirty="0">
                <a:solidFill>
                  <a:schemeClr val="bg1"/>
                </a:solidFill>
              </a:rPr>
              <a:t/>
            </a:r>
            <a:br>
              <a:rPr lang="en-US" sz="6000" b="1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Questions? Call our ProQuest 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representatives at 1.800.521.0600</a:t>
            </a:r>
          </a:p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chemeClr val="bg1"/>
                </a:solidFill>
              </a:rPr>
              <a:t>http://www.proquestk12.com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PPT_Page_Header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2362200" y="304800"/>
            <a:ext cx="655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World Coverage, Local Authors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3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4" name="Rectangle 6"/>
          <p:cNvSpPr txBox="1">
            <a:spLocks noChangeArrowheads="1"/>
          </p:cNvSpPr>
          <p:nvPr/>
        </p:nvSpPr>
        <p:spPr bwMode="auto">
          <a:xfrm>
            <a:off x="5410200" y="22860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Only </a:t>
            </a:r>
            <a:r>
              <a:rPr lang="en-US" sz="2800" b="1" dirty="0" smtClean="0">
                <a:solidFill>
                  <a:srgbClr val="848589"/>
                </a:solidFill>
              </a:rPr>
              <a:t>CultureGrams </a:t>
            </a:r>
            <a:r>
              <a:rPr lang="en-US" sz="2800" dirty="0" smtClean="0">
                <a:solidFill>
                  <a:srgbClr val="848589"/>
                </a:solidFill>
              </a:rPr>
              <a:t>links students to cultural information that's written and regularly updated by </a:t>
            </a:r>
            <a:r>
              <a:rPr lang="en-US" sz="2800" b="1" dirty="0" smtClean="0">
                <a:solidFill>
                  <a:srgbClr val="848589"/>
                </a:solidFill>
              </a:rPr>
              <a:t>in-country experts.</a:t>
            </a:r>
            <a:endParaRPr lang="en-US" sz="2800" b="1" dirty="0">
              <a:solidFill>
                <a:srgbClr val="848589"/>
              </a:solidFill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486400" y="1219200"/>
            <a:ext cx="3733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Exclusive content,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in-country experts</a:t>
            </a:r>
            <a:endParaRPr lang="en-US" sz="28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sz="2800" dirty="0">
              <a:latin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371600"/>
            <a:ext cx="4724400" cy="38336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3337956"/>
            <a:ext cx="4648200" cy="35200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PPT_Page_Header_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2362200" y="304800"/>
            <a:ext cx="678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World Coverage, Local Authors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0" name="Rectangle 6"/>
          <p:cNvSpPr txBox="1">
            <a:spLocks noChangeArrowheads="1"/>
          </p:cNvSpPr>
          <p:nvPr/>
        </p:nvSpPr>
        <p:spPr bwMode="auto">
          <a:xfrm>
            <a:off x="5257800" y="2286000"/>
            <a:ext cx="3581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 smtClean="0">
                <a:solidFill>
                  <a:srgbClr val="848589"/>
                </a:solidFill>
              </a:rPr>
              <a:t>Native and resident authors </a:t>
            </a:r>
            <a:r>
              <a:rPr lang="en-US" sz="2800" dirty="0" smtClean="0">
                <a:solidFill>
                  <a:srgbClr val="848589"/>
                </a:solidFill>
              </a:rPr>
              <a:t>document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information on 25 categories, with details </a:t>
            </a:r>
            <a:r>
              <a:rPr lang="en-US" sz="2800" dirty="0" smtClean="0">
                <a:solidFill>
                  <a:srgbClr val="848589"/>
                </a:solidFill>
              </a:rPr>
              <a:t>of each country's customs, traditions, politics, and daily life.</a:t>
            </a:r>
            <a:endParaRPr lang="en-US" sz="2800" b="1" dirty="0">
              <a:solidFill>
                <a:srgbClr val="848589"/>
              </a:solidFill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410200" y="1219200"/>
            <a:ext cx="3810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Exclusive content,</a:t>
            </a:r>
            <a:br>
              <a:rPr lang="en-US" sz="2800" dirty="0" smtClean="0">
                <a:latin typeface="+mj-lt"/>
              </a:rPr>
            </a:br>
            <a:r>
              <a:rPr lang="en-US" sz="2800" dirty="0" smtClean="0">
                <a:latin typeface="+mj-lt"/>
              </a:rPr>
              <a:t>in-country experts</a:t>
            </a:r>
            <a:endParaRPr lang="en-US" sz="28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sz="2800" dirty="0">
              <a:latin typeface="Verdan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300" y="1371600"/>
            <a:ext cx="4961300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4419600"/>
            <a:ext cx="4623257" cy="21279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Global Snapshots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www.proquestk12.com/picons/db-cgram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8" name="Rectangle 6"/>
          <p:cNvSpPr txBox="1">
            <a:spLocks noChangeArrowheads="1"/>
          </p:cNvSpPr>
          <p:nvPr/>
        </p:nvSpPr>
        <p:spPr bwMode="auto">
          <a:xfrm>
            <a:off x="5334000" y="2286000"/>
            <a:ext cx="3505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CultureGrams helps you discover the world through cultural and statistical snapshots.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 smtClean="0">
                <a:solidFill>
                  <a:srgbClr val="848589"/>
                </a:solidFill>
              </a:rPr>
              <a:t>Go beyond </a:t>
            </a:r>
            <a:r>
              <a:rPr lang="en-US" sz="2800" dirty="0" smtClean="0">
                <a:solidFill>
                  <a:srgbClr val="848589"/>
                </a:solidFill>
              </a:rPr>
              <a:t>economic stats and tourist 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overviews! </a:t>
            </a:r>
            <a:endParaRPr lang="en-US" sz="2800" b="1" dirty="0">
              <a:solidFill>
                <a:srgbClr val="848589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334000" y="12192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Cultural Focus: Insights into Daily Life</a:t>
            </a:r>
            <a:endParaRPr lang="en-US" sz="2800" dirty="0">
              <a:latin typeface="Verdan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06" y="1371600"/>
            <a:ext cx="5151194" cy="3505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PPT_Page_Header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Global Snapshots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5" name="Rectangle 6"/>
          <p:cNvSpPr txBox="1">
            <a:spLocks noChangeArrowheads="1"/>
          </p:cNvSpPr>
          <p:nvPr/>
        </p:nvSpPr>
        <p:spPr bwMode="auto">
          <a:xfrm>
            <a:off x="5334000" y="2286000"/>
            <a:ext cx="3505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See what </a:t>
            </a:r>
            <a:r>
              <a:rPr lang="en-US" sz="2800" b="1" dirty="0" smtClean="0">
                <a:solidFill>
                  <a:srgbClr val="848589"/>
                </a:solidFill>
              </a:rPr>
              <a:t>life's really like </a:t>
            </a:r>
            <a:r>
              <a:rPr lang="en-US" sz="2800" dirty="0" smtClean="0">
                <a:solidFill>
                  <a:srgbClr val="848589"/>
                </a:solidFill>
              </a:rPr>
              <a:t>for people worldwide, with details that explore customs and courtesies, personal appearance, attitudes, 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lifestyle... </a:t>
            </a:r>
            <a:endParaRPr lang="en-US" sz="2800" b="1" dirty="0">
              <a:solidFill>
                <a:srgbClr val="848589"/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334000" y="12192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Cultural Focus: Insights into Daily Life</a:t>
            </a:r>
            <a:endParaRPr lang="en-US" sz="2800" dirty="0">
              <a:latin typeface="Verdan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371599"/>
            <a:ext cx="5029200" cy="37469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PPT_Page_Header_g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Local Coverage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 bwMode="auto">
          <a:xfrm>
            <a:off x="5410200" y="2286000"/>
            <a:ext cx="3505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In the </a:t>
            </a:r>
            <a:r>
              <a:rPr lang="en-US" sz="2800" b="1" dirty="0" smtClean="0">
                <a:solidFill>
                  <a:srgbClr val="848589"/>
                </a:solidFill>
              </a:rPr>
              <a:t>States and Provinces editions, </a:t>
            </a:r>
            <a:r>
              <a:rPr lang="en-US" sz="2800" dirty="0" smtClean="0">
                <a:solidFill>
                  <a:srgbClr val="848589"/>
                </a:solidFill>
              </a:rPr>
              <a:t>timelines and cultural notes even capture the diverse aspects of life across the states and provinces of 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N. America. </a:t>
            </a:r>
            <a:endParaRPr lang="en-US" sz="2800" b="1" dirty="0">
              <a:solidFill>
                <a:srgbClr val="848589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410200" y="12954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Cultural Focus: Insights into Daily Life</a:t>
            </a:r>
            <a:endParaRPr lang="en-US" sz="2800" dirty="0">
              <a:latin typeface="Verdana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" y="1447800"/>
            <a:ext cx="5209823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Multi-Dimensional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10" name="Picture 2" descr="http://www.proquestk12.com/picons/db-cgrams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5334000" y="2209800"/>
            <a:ext cx="3505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See the world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up-close with </a:t>
            </a:r>
            <a:r>
              <a:rPr lang="en-US" sz="2800" dirty="0" err="1" smtClean="0">
                <a:solidFill>
                  <a:srgbClr val="848589"/>
                </a:solidFill>
              </a:rPr>
              <a:t>CultureGrams</a:t>
            </a:r>
            <a:r>
              <a:rPr lang="en-US" sz="2800" dirty="0" smtClean="0">
                <a:solidFill>
                  <a:srgbClr val="848589"/>
                </a:solidFill>
              </a:rPr>
              <a:t>’ rich, authentic multimedia content.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 smtClean="0">
                <a:solidFill>
                  <a:srgbClr val="848589"/>
                </a:solidFill>
              </a:rPr>
              <a:t>Video &amp; images </a:t>
            </a:r>
            <a:r>
              <a:rPr lang="en-US" sz="2800" dirty="0" smtClean="0">
                <a:solidFill>
                  <a:srgbClr val="848589"/>
                </a:solidFill>
              </a:rPr>
              <a:t>illuminate other countries. </a:t>
            </a:r>
            <a:endParaRPr lang="en-US" sz="2800" b="1" dirty="0">
              <a:solidFill>
                <a:srgbClr val="848589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334000" y="12192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Multimedia Features: See the World</a:t>
            </a:r>
            <a:endParaRPr lang="en-US" sz="2800" dirty="0">
              <a:latin typeface="Verdana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344733"/>
            <a:ext cx="5062538" cy="55132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PPT_Page_Header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www.proquestk12.com/picons/db-cgram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6019800"/>
            <a:ext cx="1019175" cy="666751"/>
          </a:xfrm>
          <a:prstGeom prst="rect">
            <a:avLst/>
          </a:prstGeom>
          <a:noFill/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362200" y="304800"/>
            <a:ext cx="647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</a:rPr>
              <a:t>CultureGrams: Multi-Dimensional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334000" y="12192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800" dirty="0" smtClean="0">
                <a:latin typeface="+mj-lt"/>
              </a:rPr>
              <a:t>Multimedia Features: See the World</a:t>
            </a:r>
            <a:endParaRPr lang="en-US" sz="2800" dirty="0">
              <a:latin typeface="Verdana" pitchFamily="34" charset="0"/>
            </a:endParaRPr>
          </a:p>
        </p:txBody>
      </p:sp>
      <p:sp>
        <p:nvSpPr>
          <p:cNvPr id="16" name="Rectangle 6"/>
          <p:cNvSpPr txBox="1">
            <a:spLocks noChangeArrowheads="1"/>
          </p:cNvSpPr>
          <p:nvPr/>
        </p:nvSpPr>
        <p:spPr bwMode="auto">
          <a:xfrm>
            <a:off x="5334000" y="2209800"/>
            <a:ext cx="3505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solidFill>
                  <a:srgbClr val="848589"/>
                </a:solidFill>
              </a:rPr>
              <a:t>Themed </a:t>
            </a:r>
            <a:r>
              <a:rPr lang="en-US" sz="2800" b="1" dirty="0" smtClean="0">
                <a:solidFill>
                  <a:srgbClr val="848589"/>
                </a:solidFill>
              </a:rPr>
              <a:t>slideshows</a:t>
            </a:r>
            <a:r>
              <a:rPr lang="en-US" sz="2800" dirty="0" smtClean="0">
                <a:solidFill>
                  <a:srgbClr val="848589"/>
                </a:solidFill>
              </a:rPr>
              <a:t> take you on a visual journey, while </a:t>
            </a:r>
            <a:r>
              <a:rPr lang="en-US" sz="2800" b="1" dirty="0" smtClean="0">
                <a:solidFill>
                  <a:srgbClr val="848589"/>
                </a:solidFill>
              </a:rPr>
              <a:t>videos </a:t>
            </a:r>
            <a:r>
              <a:rPr lang="en-US" sz="2800" dirty="0" smtClean="0">
                <a:solidFill>
                  <a:srgbClr val="848589"/>
                </a:solidFill>
              </a:rPr>
              <a:t>offer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glimpses of life through clips of locations, </a:t>
            </a:r>
            <a:br>
              <a:rPr lang="en-US" sz="2800" dirty="0" smtClean="0">
                <a:solidFill>
                  <a:srgbClr val="848589"/>
                </a:solidFill>
              </a:rPr>
            </a:br>
            <a:r>
              <a:rPr lang="en-US" sz="2800" dirty="0" smtClean="0">
                <a:solidFill>
                  <a:srgbClr val="848589"/>
                </a:solidFill>
              </a:rPr>
              <a:t>people, and events.</a:t>
            </a:r>
            <a:endParaRPr lang="en-US" sz="2800" b="1" dirty="0">
              <a:solidFill>
                <a:srgbClr val="848589"/>
              </a:solidFill>
            </a:endParaRPr>
          </a:p>
        </p:txBody>
      </p:sp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371600"/>
            <a:ext cx="4448201" cy="525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597</Words>
  <Application>Microsoft Office PowerPoint</Application>
  <PresentationFormat>On-screen Show (4:3)</PresentationFormat>
  <Paragraphs>103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Phire Branding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Mike Rouech</dc:creator>
  <cp:lastModifiedBy>Shannon2</cp:lastModifiedBy>
  <cp:revision>149</cp:revision>
  <dcterms:created xsi:type="dcterms:W3CDTF">2007-05-18T19:57:34Z</dcterms:created>
  <dcterms:modified xsi:type="dcterms:W3CDTF">2010-07-13T23:51:51Z</dcterms:modified>
</cp:coreProperties>
</file>